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7" r:id="rId3"/>
    <p:sldId id="258" r:id="rId4"/>
    <p:sldId id="257" r:id="rId5"/>
    <p:sldId id="261" r:id="rId6"/>
    <p:sldId id="262" r:id="rId7"/>
    <p:sldId id="260" r:id="rId8"/>
    <p:sldId id="263" r:id="rId9"/>
    <p:sldId id="264" r:id="rId10"/>
    <p:sldId id="265" r:id="rId11"/>
    <p:sldId id="266" r:id="rId12"/>
    <p:sldId id="280" r:id="rId13"/>
    <p:sldId id="268" r:id="rId14"/>
    <p:sldId id="269" r:id="rId15"/>
    <p:sldId id="270" r:id="rId16"/>
    <p:sldId id="271" r:id="rId17"/>
    <p:sldId id="272" r:id="rId18"/>
    <p:sldId id="281" r:id="rId19"/>
    <p:sldId id="274" r:id="rId20"/>
    <p:sldId id="278" r:id="rId21"/>
    <p:sldId id="273" r:id="rId22"/>
    <p:sldId id="276" r:id="rId23"/>
    <p:sldId id="275" r:id="rId24"/>
    <p:sldId id="279" r:id="rId2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74" autoAdjust="0"/>
  </p:normalViewPr>
  <p:slideViewPr>
    <p:cSldViewPr snapToGrid="0">
      <p:cViewPr varScale="1">
        <p:scale>
          <a:sx n="61" d="100"/>
          <a:sy n="61" d="100"/>
        </p:scale>
        <p:origin x="14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DEC7F-BB88-4722-87E4-6B1C34E39402}" type="datetimeFigureOut">
              <a:rPr lang="en-US" smtClean="0"/>
              <a:t>4/28/2017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EFCC8-B84D-4A5F-BAB6-A3C9ED7549E6}" type="slidenum">
              <a:rPr lang="en-US" smtClean="0"/>
              <a:t>‹#›</a:t>
            </a:fld>
            <a:endParaRPr lang="en-US"/>
          </a:p>
        </p:txBody>
      </p:sp>
    </p:spTree>
    <p:extLst>
      <p:ext uri="{BB962C8B-B14F-4D97-AF65-F5344CB8AC3E}">
        <p14:creationId xmlns:p14="http://schemas.microsoft.com/office/powerpoint/2010/main" val="216270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2</a:t>
            </a:fld>
            <a:endParaRPr lang="en-US"/>
          </a:p>
        </p:txBody>
      </p:sp>
    </p:spTree>
    <p:extLst>
      <p:ext uri="{BB962C8B-B14F-4D97-AF65-F5344CB8AC3E}">
        <p14:creationId xmlns:p14="http://schemas.microsoft.com/office/powerpoint/2010/main" val="9935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https://www.youtube.com/watch?v=s9LqqC2cVfg</a:t>
            </a:r>
          </a:p>
        </p:txBody>
      </p:sp>
      <p:sp>
        <p:nvSpPr>
          <p:cNvPr id="4" name="Slide Number Placeholder 3"/>
          <p:cNvSpPr>
            <a:spLocks noGrp="1"/>
          </p:cNvSpPr>
          <p:nvPr>
            <p:ph type="sldNum" sz="quarter" idx="10"/>
          </p:nvPr>
        </p:nvSpPr>
        <p:spPr/>
        <p:txBody>
          <a:bodyPr/>
          <a:lstStyle/>
          <a:p>
            <a:fld id="{2ECEFCC8-B84D-4A5F-BAB6-A3C9ED7549E6}" type="slidenum">
              <a:rPr lang="en-US" smtClean="0"/>
              <a:t>11</a:t>
            </a:fld>
            <a:endParaRPr lang="en-US"/>
          </a:p>
        </p:txBody>
      </p:sp>
    </p:spTree>
    <p:extLst>
      <p:ext uri="{BB962C8B-B14F-4D97-AF65-F5344CB8AC3E}">
        <p14:creationId xmlns:p14="http://schemas.microsoft.com/office/powerpoint/2010/main" val="135877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Float or Won’t</a:t>
            </a:r>
          </a:p>
          <a:p>
            <a:pPr marL="171450" indent="-171450">
              <a:buFontTx/>
              <a:buChar char="-"/>
            </a:pPr>
            <a:r>
              <a:rPr lang="en-US" dirty="0"/>
              <a:t>Cost $15 for tin foil (2 rolls of 180 feet each roll)</a:t>
            </a:r>
          </a:p>
          <a:p>
            <a:pPr marL="171450" indent="-171450">
              <a:buFontTx/>
              <a:buChar char="-"/>
            </a:pPr>
            <a:r>
              <a:rPr lang="en-US" dirty="0" err="1"/>
              <a:t>Underbed</a:t>
            </a:r>
            <a:r>
              <a:rPr lang="en-US" dirty="0"/>
              <a:t> storage containers $80 worth. But, we will be able to use these again. </a:t>
            </a:r>
          </a:p>
          <a:p>
            <a:pPr marL="171450" indent="-171450">
              <a:buFontTx/>
              <a:buChar char="-"/>
            </a:pPr>
            <a:r>
              <a:rPr lang="en-US" dirty="0"/>
              <a:t>$20 in pennies…but we will be able to continue using these again and again</a:t>
            </a:r>
          </a:p>
          <a:p>
            <a:pPr marL="171450" indent="-171450">
              <a:buFontTx/>
              <a:buChar char="-"/>
            </a:pPr>
            <a:r>
              <a:rPr lang="en-US" dirty="0"/>
              <a:t>Buoyancy, density, and the Archimedes' principal </a:t>
            </a:r>
          </a:p>
        </p:txBody>
      </p:sp>
      <p:sp>
        <p:nvSpPr>
          <p:cNvPr id="4" name="Slide Number Placeholder 3"/>
          <p:cNvSpPr>
            <a:spLocks noGrp="1"/>
          </p:cNvSpPr>
          <p:nvPr>
            <p:ph type="sldNum" sz="quarter" idx="10"/>
          </p:nvPr>
        </p:nvSpPr>
        <p:spPr/>
        <p:txBody>
          <a:bodyPr/>
          <a:lstStyle/>
          <a:p>
            <a:fld id="{2ECEFCC8-B84D-4A5F-BAB6-A3C9ED7549E6}" type="slidenum">
              <a:rPr lang="en-US" smtClean="0"/>
              <a:t>12</a:t>
            </a:fld>
            <a:endParaRPr lang="en-US"/>
          </a:p>
        </p:txBody>
      </p:sp>
    </p:spTree>
    <p:extLst>
      <p:ext uri="{BB962C8B-B14F-4D97-AF65-F5344CB8AC3E}">
        <p14:creationId xmlns:p14="http://schemas.microsoft.com/office/powerpoint/2010/main" val="3361603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Catapults</a:t>
            </a:r>
          </a:p>
          <a:p>
            <a:r>
              <a:rPr lang="en-US" dirty="0"/>
              <a:t>-our highest attended program</a:t>
            </a:r>
          </a:p>
          <a:p>
            <a:r>
              <a:rPr lang="en-US" dirty="0"/>
              <a:t>- https://www.youtube.com/watch?v=XchdUB-ZnKc</a:t>
            </a:r>
          </a:p>
        </p:txBody>
      </p:sp>
      <p:sp>
        <p:nvSpPr>
          <p:cNvPr id="4" name="Slide Number Placeholder 3"/>
          <p:cNvSpPr>
            <a:spLocks noGrp="1"/>
          </p:cNvSpPr>
          <p:nvPr>
            <p:ph type="sldNum" sz="quarter" idx="10"/>
          </p:nvPr>
        </p:nvSpPr>
        <p:spPr/>
        <p:txBody>
          <a:bodyPr/>
          <a:lstStyle/>
          <a:p>
            <a:fld id="{2ECEFCC8-B84D-4A5F-BAB6-A3C9ED7549E6}" type="slidenum">
              <a:rPr lang="en-US" smtClean="0"/>
              <a:t>13</a:t>
            </a:fld>
            <a:endParaRPr lang="en-US"/>
          </a:p>
        </p:txBody>
      </p:sp>
    </p:spTree>
    <p:extLst>
      <p:ext uri="{BB962C8B-B14F-4D97-AF65-F5344CB8AC3E}">
        <p14:creationId xmlns:p14="http://schemas.microsoft.com/office/powerpoint/2010/main" val="205120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need two tongue compressors, five popsicle sticks, rubber bands, and </a:t>
            </a:r>
            <a:r>
              <a:rPr lang="en-US" dirty="0" err="1"/>
              <a:t>pom</a:t>
            </a:r>
            <a:r>
              <a:rPr lang="en-US" dirty="0"/>
              <a:t> </a:t>
            </a:r>
            <a:r>
              <a:rPr lang="en-US" dirty="0" err="1"/>
              <a:t>poms</a:t>
            </a:r>
            <a:r>
              <a:rPr lang="en-US" dirty="0"/>
              <a:t>, and a plastic spoon </a:t>
            </a:r>
          </a:p>
          <a:p>
            <a:r>
              <a:rPr lang="en-US" dirty="0"/>
              <a:t>https://www.youtube.com/watch?v=XchdUB-ZnKc</a:t>
            </a:r>
          </a:p>
          <a:p>
            <a:endParaRPr lang="en-US" dirty="0"/>
          </a:p>
          <a:p>
            <a:r>
              <a:rPr lang="en-US" dirty="0"/>
              <a:t>https://www.youtube.com/watch?v=XchdUB-ZnKc</a:t>
            </a:r>
          </a:p>
        </p:txBody>
      </p:sp>
      <p:sp>
        <p:nvSpPr>
          <p:cNvPr id="4" name="Slide Number Placeholder 3"/>
          <p:cNvSpPr>
            <a:spLocks noGrp="1"/>
          </p:cNvSpPr>
          <p:nvPr>
            <p:ph type="sldNum" sz="quarter" idx="10"/>
          </p:nvPr>
        </p:nvSpPr>
        <p:spPr/>
        <p:txBody>
          <a:bodyPr/>
          <a:lstStyle/>
          <a:p>
            <a:fld id="{2ECEFCC8-B84D-4A5F-BAB6-A3C9ED7549E6}" type="slidenum">
              <a:rPr lang="en-US" smtClean="0"/>
              <a:t>14</a:t>
            </a:fld>
            <a:endParaRPr lang="en-US"/>
          </a:p>
        </p:txBody>
      </p:sp>
    </p:spTree>
    <p:extLst>
      <p:ext uri="{BB962C8B-B14F-4D97-AF65-F5344CB8AC3E}">
        <p14:creationId xmlns:p14="http://schemas.microsoft.com/office/powerpoint/2010/main" val="165177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Marble Maze-</a:t>
            </a:r>
          </a:p>
          <a:p>
            <a:pPr marL="171450" indent="-171450">
              <a:buFontTx/>
              <a:buChar char="-"/>
            </a:pPr>
            <a:r>
              <a:rPr lang="en-US" dirty="0"/>
              <a:t>Cost= $0.25 per child. </a:t>
            </a:r>
          </a:p>
          <a:p>
            <a:pPr marL="171450" indent="-171450">
              <a:buFontTx/>
              <a:buChar char="-"/>
            </a:pPr>
            <a:r>
              <a:rPr lang="en-US" dirty="0"/>
              <a:t>Supplies: Foam plates, marbles, painter’s tape, paper scraps, </a:t>
            </a:r>
            <a:r>
              <a:rPr lang="en-US" dirty="0" err="1"/>
              <a:t>Wikki</a:t>
            </a:r>
            <a:r>
              <a:rPr lang="en-US" dirty="0"/>
              <a:t> Sticks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15</a:t>
            </a:fld>
            <a:endParaRPr lang="en-US"/>
          </a:p>
        </p:txBody>
      </p:sp>
    </p:spTree>
    <p:extLst>
      <p:ext uri="{BB962C8B-B14F-4D97-AF65-F5344CB8AC3E}">
        <p14:creationId xmlns:p14="http://schemas.microsoft.com/office/powerpoint/2010/main" val="282266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Marshmallow Igloos</a:t>
            </a:r>
          </a:p>
          <a:p>
            <a:pPr marL="171450" indent="-171450">
              <a:buFontTx/>
              <a:buChar char="-"/>
            </a:pPr>
            <a:r>
              <a:rPr lang="en-US" dirty="0"/>
              <a:t>$0.30 per child</a:t>
            </a:r>
          </a:p>
          <a:p>
            <a:pPr fontAlgn="base"/>
            <a:r>
              <a:rPr lang="en-US" dirty="0"/>
              <a:t>Need: Marshmallows, toothpicks, paper plates to carry creations home,  sandwich bags to pre-portion out how many marshmallows each child will receive. </a:t>
            </a:r>
          </a:p>
          <a:p>
            <a:pPr fontAlgn="base"/>
            <a:r>
              <a:rPr lang="en-US" sz="1200" b="0" i="0" kern="1200" dirty="0">
                <a:solidFill>
                  <a:schemeClr val="tx1"/>
                </a:solidFill>
                <a:effectLst/>
                <a:latin typeface="+mn-lt"/>
                <a:ea typeface="+mn-ea"/>
                <a:cs typeface="+mn-cs"/>
              </a:rPr>
              <a:t>I used 7 10 oz. bags of mini marshmallows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5 boxes of 500 count toothpicks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Sandwich bags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Paper plates to build on (and carry their creations home!)</a:t>
            </a:r>
          </a:p>
          <a:p>
            <a:pPr fontAlgn="base"/>
            <a:r>
              <a:rPr lang="en-US" sz="1200" b="0" i="0" kern="1200" dirty="0">
                <a:solidFill>
                  <a:schemeClr val="tx1"/>
                </a:solidFill>
                <a:effectLst/>
                <a:latin typeface="+mn-lt"/>
                <a:ea typeface="+mn-ea"/>
                <a:cs typeface="+mn-cs"/>
              </a:rPr>
              <a:t>I was able to divide all these supplies into 55 bags to serve 55 children.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16</a:t>
            </a:fld>
            <a:endParaRPr lang="en-US"/>
          </a:p>
        </p:txBody>
      </p:sp>
    </p:spTree>
    <p:extLst>
      <p:ext uri="{BB962C8B-B14F-4D97-AF65-F5344CB8AC3E}">
        <p14:creationId xmlns:p14="http://schemas.microsoft.com/office/powerpoint/2010/main" val="150551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Straw Towers</a:t>
            </a:r>
          </a:p>
          <a:p>
            <a:r>
              <a:rPr lang="en-US" dirty="0"/>
              <a:t>-Cost $0.30 per child. </a:t>
            </a:r>
          </a:p>
          <a:p>
            <a:r>
              <a:rPr lang="en-US" dirty="0"/>
              <a:t>-Need: straws and paper clips. You will need way more paper clips than you think! </a:t>
            </a:r>
          </a:p>
          <a:p>
            <a:pPr marL="171450" indent="-171450">
              <a:buFontTx/>
              <a:buChar char="-"/>
            </a:pPr>
            <a:r>
              <a:rPr lang="en-US" dirty="0"/>
              <a:t>Straws are $1 a box at Walmart for 100 count. Plan on one box serving 3 children. </a:t>
            </a:r>
          </a:p>
          <a:p>
            <a:pPr marL="171450" indent="-171450">
              <a:buFontTx/>
              <a:buChar char="-"/>
            </a:pPr>
            <a:r>
              <a:rPr lang="en-US" dirty="0"/>
              <a:t>Paper clips: 1 box will also serve 2-3 children. </a:t>
            </a:r>
          </a:p>
        </p:txBody>
      </p:sp>
      <p:sp>
        <p:nvSpPr>
          <p:cNvPr id="4" name="Slide Number Placeholder 3"/>
          <p:cNvSpPr>
            <a:spLocks noGrp="1"/>
          </p:cNvSpPr>
          <p:nvPr>
            <p:ph type="sldNum" sz="quarter" idx="10"/>
          </p:nvPr>
        </p:nvSpPr>
        <p:spPr/>
        <p:txBody>
          <a:bodyPr/>
          <a:lstStyle/>
          <a:p>
            <a:fld id="{2ECEFCC8-B84D-4A5F-BAB6-A3C9ED7549E6}" type="slidenum">
              <a:rPr lang="en-US" smtClean="0"/>
              <a:t>17</a:t>
            </a:fld>
            <a:endParaRPr lang="en-US"/>
          </a:p>
        </p:txBody>
      </p:sp>
    </p:spTree>
    <p:extLst>
      <p:ext uri="{BB962C8B-B14F-4D97-AF65-F5344CB8AC3E}">
        <p14:creationId xmlns:p14="http://schemas.microsoft.com/office/powerpoint/2010/main" val="3514447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Toilet Paper Mummies </a:t>
            </a:r>
          </a:p>
          <a:p>
            <a:pPr marL="171450" indent="-171450">
              <a:buFontTx/>
              <a:buChar char="-"/>
            </a:pPr>
            <a:r>
              <a:rPr lang="en-US" dirty="0"/>
              <a:t>About $0.25 per child</a:t>
            </a:r>
          </a:p>
          <a:p>
            <a:pPr marL="171450" indent="-171450">
              <a:buFontTx/>
              <a:buChar char="-"/>
            </a:pPr>
            <a:r>
              <a:rPr lang="en-US" dirty="0"/>
              <a:t>Math estimation </a:t>
            </a:r>
          </a:p>
        </p:txBody>
      </p:sp>
      <p:sp>
        <p:nvSpPr>
          <p:cNvPr id="4" name="Slide Number Placeholder 3"/>
          <p:cNvSpPr>
            <a:spLocks noGrp="1"/>
          </p:cNvSpPr>
          <p:nvPr>
            <p:ph type="sldNum" sz="quarter" idx="10"/>
          </p:nvPr>
        </p:nvSpPr>
        <p:spPr/>
        <p:txBody>
          <a:bodyPr/>
          <a:lstStyle/>
          <a:p>
            <a:fld id="{2ECEFCC8-B84D-4A5F-BAB6-A3C9ED7549E6}" type="slidenum">
              <a:rPr lang="en-US" smtClean="0"/>
              <a:t>18</a:t>
            </a:fld>
            <a:endParaRPr lang="en-US"/>
          </a:p>
        </p:txBody>
      </p:sp>
    </p:spTree>
    <p:extLst>
      <p:ext uri="{BB962C8B-B14F-4D97-AF65-F5344CB8AC3E}">
        <p14:creationId xmlns:p14="http://schemas.microsoft.com/office/powerpoint/2010/main" val="20511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Coding with Scratch </a:t>
            </a:r>
          </a:p>
          <a:p>
            <a:r>
              <a:rPr lang="en-US" dirty="0"/>
              <a:t>https://scratch.mit.edu/ </a:t>
            </a:r>
          </a:p>
          <a:p>
            <a:r>
              <a:rPr lang="en-US" dirty="0"/>
              <a:t>Possibly Play video </a:t>
            </a:r>
          </a:p>
        </p:txBody>
      </p:sp>
      <p:sp>
        <p:nvSpPr>
          <p:cNvPr id="4" name="Slide Number Placeholder 3"/>
          <p:cNvSpPr>
            <a:spLocks noGrp="1"/>
          </p:cNvSpPr>
          <p:nvPr>
            <p:ph type="sldNum" sz="quarter" idx="10"/>
          </p:nvPr>
        </p:nvSpPr>
        <p:spPr/>
        <p:txBody>
          <a:bodyPr/>
          <a:lstStyle/>
          <a:p>
            <a:fld id="{2ECEFCC8-B84D-4A5F-BAB6-A3C9ED7549E6}" type="slidenum">
              <a:rPr lang="en-US" smtClean="0"/>
              <a:t>19</a:t>
            </a:fld>
            <a:endParaRPr lang="en-US"/>
          </a:p>
        </p:txBody>
      </p:sp>
    </p:spTree>
    <p:extLst>
      <p:ext uri="{BB962C8B-B14F-4D97-AF65-F5344CB8AC3E}">
        <p14:creationId xmlns:p14="http://schemas.microsoft.com/office/powerpoint/2010/main" val="1797001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http://clearinghouse.starnetlibraries.org/index.php</a:t>
            </a:r>
          </a:p>
          <a:p>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20</a:t>
            </a:fld>
            <a:endParaRPr lang="en-US"/>
          </a:p>
        </p:txBody>
      </p:sp>
    </p:spTree>
    <p:extLst>
      <p:ext uri="{BB962C8B-B14F-4D97-AF65-F5344CB8AC3E}">
        <p14:creationId xmlns:p14="http://schemas.microsoft.com/office/powerpoint/2010/main" val="376462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STEM and Our Future: </a:t>
            </a:r>
          </a:p>
          <a:p>
            <a:r>
              <a:rPr lang="en-US" dirty="0"/>
              <a:t>Definition for STEM</a:t>
            </a:r>
          </a:p>
          <a:p>
            <a:r>
              <a:rPr lang="en-US" dirty="0"/>
              <a:t>Many of the challenges of the 21st century are rooted in STEM </a:t>
            </a:r>
            <a:r>
              <a:rPr lang="en-US" dirty="0" err="1"/>
              <a:t>fields.A</a:t>
            </a:r>
            <a:r>
              <a:rPr lang="en-US" dirty="0"/>
              <a:t> Knowledge of STEM is essential for a well-informed citizenry</a:t>
            </a:r>
          </a:p>
        </p:txBody>
      </p:sp>
      <p:sp>
        <p:nvSpPr>
          <p:cNvPr id="4" name="Slide Number Placeholder 3"/>
          <p:cNvSpPr>
            <a:spLocks noGrp="1"/>
          </p:cNvSpPr>
          <p:nvPr>
            <p:ph type="sldNum" sz="quarter" idx="10"/>
          </p:nvPr>
        </p:nvSpPr>
        <p:spPr/>
        <p:txBody>
          <a:bodyPr/>
          <a:lstStyle/>
          <a:p>
            <a:fld id="{2ECEFCC8-B84D-4A5F-BAB6-A3C9ED7549E6}" type="slidenum">
              <a:rPr lang="en-US" smtClean="0"/>
              <a:t>3</a:t>
            </a:fld>
            <a:endParaRPr lang="en-US"/>
          </a:p>
        </p:txBody>
      </p:sp>
    </p:spTree>
    <p:extLst>
      <p:ext uri="{BB962C8B-B14F-4D97-AF65-F5344CB8AC3E}">
        <p14:creationId xmlns:p14="http://schemas.microsoft.com/office/powerpoint/2010/main" val="2945057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Grants: </a:t>
            </a:r>
          </a:p>
          <a:p>
            <a:r>
              <a:rPr lang="en-US" dirty="0"/>
              <a:t>-Friends Group</a:t>
            </a:r>
          </a:p>
          <a:p>
            <a:pPr marL="171450" indent="-171450">
              <a:buFontTx/>
              <a:buChar char="-"/>
            </a:pPr>
            <a:r>
              <a:rPr lang="en-US" dirty="0"/>
              <a:t>Talk with your director about what bills your library pays. Look up every one of those companies. Many of them have foundations. Since your library is a patron of their business, you are probably very likely to be accepted for any grant that you apply for, as long as it is within the scope of their foundation. </a:t>
            </a:r>
          </a:p>
          <a:p>
            <a:pPr marL="171450" indent="-171450">
              <a:buFontTx/>
              <a:buChar char="-"/>
            </a:pPr>
            <a:r>
              <a:rPr lang="en-US" dirty="0"/>
              <a:t>For example, I realized our library pays monthly bills to We Energies….</a:t>
            </a:r>
          </a:p>
          <a:p>
            <a:pPr marL="171450" indent="-171450">
              <a:buFontTx/>
              <a:buChar char="-"/>
            </a:pPr>
            <a:r>
              <a:rPr lang="en-US" dirty="0"/>
              <a:t>Talk to your local paper or radio station. Ask if you could have a news segment detailing any grants that you have won</a:t>
            </a:r>
          </a:p>
          <a:p>
            <a:pPr marL="171450" indent="-171450">
              <a:buFontTx/>
              <a:buChar char="-"/>
            </a:pPr>
            <a:r>
              <a:rPr lang="en-US" dirty="0"/>
              <a:t>Pay attention in your community if you hear of another program receiving grants. Ask questions. </a:t>
            </a:r>
          </a:p>
          <a:p>
            <a:pPr marL="171450" indent="-171450">
              <a:buFontTx/>
              <a:buChar char="-"/>
            </a:pPr>
            <a:r>
              <a:rPr lang="en-US" dirty="0"/>
              <a:t>Local funding can be your best bet because you will have built a reputation and a face. </a:t>
            </a:r>
          </a:p>
          <a:p>
            <a:pPr marL="171450" indent="-171450">
              <a:buFontTx/>
              <a:buChar char="-"/>
            </a:pPr>
            <a:r>
              <a:rPr lang="en-US" dirty="0"/>
              <a:t>Cultivate relationships outside of the library in your personal life. Community First Bank. </a:t>
            </a:r>
          </a:p>
          <a:p>
            <a:pPr marL="171450" indent="-171450">
              <a:buFontTx/>
              <a:buChar char="-"/>
            </a:pPr>
            <a:r>
              <a:rPr lang="en-US" dirty="0"/>
              <a:t>Send thank you notes immediately after being awarded. Try do send one again several months later with an update and pictures on how you used that money. </a:t>
            </a:r>
          </a:p>
          <a:p>
            <a:pPr marL="171450" indent="-171450">
              <a:buFontTx/>
              <a:buChar char="-"/>
            </a:pPr>
            <a:r>
              <a:rPr lang="en-US" dirty="0"/>
              <a:t>Keep an excel file of all grants, and when you spend down grant money. </a:t>
            </a:r>
          </a:p>
          <a:p>
            <a:pPr marL="171450" indent="-171450">
              <a:buFontTx/>
              <a:buChar char="-"/>
            </a:pPr>
            <a:r>
              <a:rPr lang="en-US" dirty="0"/>
              <a:t>Keep a record of all grants you apply for, with the name and address of the organization and any names of people you talk to. Hang this somewhere where you will see it. It makes it so much easier to write thank you notes during the year. </a:t>
            </a:r>
          </a:p>
          <a:p>
            <a:pPr marL="171450" indent="-171450">
              <a:buFontTx/>
              <a:buChar char="-"/>
            </a:pPr>
            <a:r>
              <a:rPr lang="en-US" dirty="0"/>
              <a:t>Grants give way to more grants. </a:t>
            </a:r>
          </a:p>
        </p:txBody>
      </p:sp>
      <p:sp>
        <p:nvSpPr>
          <p:cNvPr id="4" name="Slide Number Placeholder 3"/>
          <p:cNvSpPr>
            <a:spLocks noGrp="1"/>
          </p:cNvSpPr>
          <p:nvPr>
            <p:ph type="sldNum" sz="quarter" idx="10"/>
          </p:nvPr>
        </p:nvSpPr>
        <p:spPr/>
        <p:txBody>
          <a:bodyPr/>
          <a:lstStyle/>
          <a:p>
            <a:fld id="{2ECEFCC8-B84D-4A5F-BAB6-A3C9ED7549E6}" type="slidenum">
              <a:rPr lang="en-US" smtClean="0"/>
              <a:t>21</a:t>
            </a:fld>
            <a:endParaRPr lang="en-US"/>
          </a:p>
        </p:txBody>
      </p:sp>
    </p:spTree>
    <p:extLst>
      <p:ext uri="{BB962C8B-B14F-4D97-AF65-F5344CB8AC3E}">
        <p14:creationId xmlns:p14="http://schemas.microsoft.com/office/powerpoint/2010/main" val="1501984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22</a:t>
            </a:fld>
            <a:endParaRPr lang="en-US"/>
          </a:p>
        </p:txBody>
      </p:sp>
    </p:spTree>
    <p:extLst>
      <p:ext uri="{BB962C8B-B14F-4D97-AF65-F5344CB8AC3E}">
        <p14:creationId xmlns:p14="http://schemas.microsoft.com/office/powerpoint/2010/main" val="403441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23</a:t>
            </a:fld>
            <a:endParaRPr lang="en-US"/>
          </a:p>
        </p:txBody>
      </p:sp>
    </p:spTree>
    <p:extLst>
      <p:ext uri="{BB962C8B-B14F-4D97-AF65-F5344CB8AC3E}">
        <p14:creationId xmlns:p14="http://schemas.microsoft.com/office/powerpoint/2010/main" val="421099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24</a:t>
            </a:fld>
            <a:endParaRPr lang="en-US"/>
          </a:p>
        </p:txBody>
      </p:sp>
    </p:spTree>
    <p:extLst>
      <p:ext uri="{BB962C8B-B14F-4D97-AF65-F5344CB8AC3E}">
        <p14:creationId xmlns:p14="http://schemas.microsoft.com/office/powerpoint/2010/main" val="224819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STEM as a Community Education: </a:t>
            </a:r>
          </a:p>
          <a:p>
            <a:r>
              <a:rPr lang="en-US" dirty="0"/>
              <a:t>-When I began to plan out a long-term plan for our STEM Workshops, I was learning that research backed up the model of what I had in mind, which was to use the public library as a place where our community, youth, parents, siblings, and strangers, could come together to explore using informal experiences. </a:t>
            </a:r>
          </a:p>
          <a:p>
            <a:pPr marL="171450" indent="-171450">
              <a:buFontTx/>
              <a:buChar char="-"/>
            </a:pPr>
            <a:r>
              <a:rPr lang="en-US" dirty="0"/>
              <a:t>Youth only spend 5% of their lives in the classroom. </a:t>
            </a:r>
          </a:p>
          <a:p>
            <a:pPr marL="171450" indent="-171450">
              <a:buFontTx/>
              <a:buChar char="-"/>
            </a:pPr>
            <a:r>
              <a:rPr lang="en-US" dirty="0"/>
              <a:t>Most learning, most science, is learned outside of formal education. </a:t>
            </a:r>
          </a:p>
          <a:p>
            <a:pPr marL="171450" indent="-171450">
              <a:buFontTx/>
              <a:buChar char="-"/>
            </a:pPr>
            <a:r>
              <a:rPr lang="en-US" dirty="0"/>
              <a:t>All learning positively influences the classroom experience. </a:t>
            </a:r>
          </a:p>
          <a:p>
            <a:pPr marL="171450" indent="-171450">
              <a:buFontTx/>
              <a:buChar char="-"/>
            </a:pPr>
            <a:r>
              <a:rPr lang="en-US" dirty="0"/>
              <a:t>Research shows that when families, schools, and community work together to support learning, students perform better academically. </a:t>
            </a:r>
          </a:p>
          <a:p>
            <a:pPr marL="171450" indent="-171450">
              <a:buFontTx/>
              <a:buChar char="-"/>
            </a:pPr>
            <a:r>
              <a:rPr lang="en-US" dirty="0"/>
              <a:t>In fact, the greatest factor that affects youth’s immediate and later success is the family’s attitude that learning is a positive experience. </a:t>
            </a:r>
          </a:p>
          <a:p>
            <a:pPr marL="171450" indent="-171450">
              <a:buFontTx/>
              <a:buChar char="-"/>
            </a:pPr>
            <a:r>
              <a:rPr lang="en-US" dirty="0"/>
              <a:t>Libraries offer a physical place to bring our community together to support the learning of youth while maintaining a family holistic program. </a:t>
            </a:r>
          </a:p>
        </p:txBody>
      </p:sp>
      <p:sp>
        <p:nvSpPr>
          <p:cNvPr id="4" name="Slide Number Placeholder 3"/>
          <p:cNvSpPr>
            <a:spLocks noGrp="1"/>
          </p:cNvSpPr>
          <p:nvPr>
            <p:ph type="sldNum" sz="quarter" idx="10"/>
          </p:nvPr>
        </p:nvSpPr>
        <p:spPr/>
        <p:txBody>
          <a:bodyPr/>
          <a:lstStyle/>
          <a:p>
            <a:fld id="{2ECEFCC8-B84D-4A5F-BAB6-A3C9ED7549E6}" type="slidenum">
              <a:rPr lang="en-US" smtClean="0"/>
              <a:t>4</a:t>
            </a:fld>
            <a:endParaRPr lang="en-US"/>
          </a:p>
        </p:txBody>
      </p:sp>
    </p:spTree>
    <p:extLst>
      <p:ext uri="{BB962C8B-B14F-4D97-AF65-F5344CB8AC3E}">
        <p14:creationId xmlns:p14="http://schemas.microsoft.com/office/powerpoint/2010/main" val="96703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Year of Kids’ STEM Workshops</a:t>
            </a:r>
          </a:p>
          <a:p>
            <a:r>
              <a:rPr lang="en-US" dirty="0"/>
              <a:t>- Began out of a library system grant inspiration-LSTA. </a:t>
            </a:r>
          </a:p>
          <a:p>
            <a:pPr marL="171450" indent="-171450">
              <a:buFontTx/>
              <a:buChar char="-"/>
            </a:pPr>
            <a:r>
              <a:rPr lang="en-US" dirty="0"/>
              <a:t>Wanted to have a forum to use materials and not let them “sit on the shelf”. </a:t>
            </a:r>
          </a:p>
          <a:p>
            <a:pPr marL="171450" indent="-171450">
              <a:buFontTx/>
              <a:buChar char="-"/>
            </a:pPr>
            <a:r>
              <a:rPr lang="en-US" dirty="0"/>
              <a:t>Began in September-still running</a:t>
            </a:r>
          </a:p>
          <a:p>
            <a:pPr marL="171450" indent="-171450">
              <a:buFontTx/>
              <a:buChar char="-"/>
            </a:pPr>
            <a:r>
              <a:rPr lang="en-US" dirty="0"/>
              <a:t>Offered on the 2</a:t>
            </a:r>
            <a:r>
              <a:rPr lang="en-US" baseline="30000" dirty="0"/>
              <a:t>nd</a:t>
            </a:r>
            <a:r>
              <a:rPr lang="en-US" dirty="0"/>
              <a:t> and 4</a:t>
            </a:r>
            <a:r>
              <a:rPr lang="en-US" baseline="30000" dirty="0"/>
              <a:t>th</a:t>
            </a:r>
            <a:r>
              <a:rPr lang="en-US" dirty="0"/>
              <a:t> Monday of every month. </a:t>
            </a:r>
          </a:p>
          <a:p>
            <a:pPr marL="628650" lvl="1" indent="-171450">
              <a:buFontTx/>
              <a:buChar char="-"/>
            </a:pPr>
            <a:r>
              <a:rPr lang="en-US" dirty="0"/>
              <a:t>This was a night when few other family community programs were taking place. </a:t>
            </a:r>
          </a:p>
          <a:p>
            <a:pPr marL="628650" lvl="1" indent="-171450">
              <a:buFontTx/>
              <a:buChar char="-"/>
            </a:pPr>
            <a:endParaRPr lang="en-US" dirty="0"/>
          </a:p>
          <a:p>
            <a:pPr marL="628650" lvl="1" indent="-171450">
              <a:buFontTx/>
              <a:buChar char="-"/>
            </a:pPr>
            <a:r>
              <a:rPr lang="en-US" dirty="0"/>
              <a:t>Started at 6pm, and now we have added a 4pm time as well. </a:t>
            </a:r>
          </a:p>
          <a:p>
            <a:pPr marL="628650" lvl="1" indent="-171450">
              <a:buFontTx/>
              <a:buChar char="-"/>
            </a:pPr>
            <a:r>
              <a:rPr lang="en-US" dirty="0"/>
              <a:t>Will continue offering these workshops every Monday evening throughout the summer. </a:t>
            </a:r>
          </a:p>
          <a:p>
            <a:pPr marL="628650" lvl="1" indent="-171450">
              <a:buFontTx/>
              <a:buChar char="-"/>
            </a:pPr>
            <a:r>
              <a:rPr lang="en-US" dirty="0"/>
              <a:t>Budget= $0.30 a child per program, or less. A few programs using some special materials did cost more. These were purchased for us through grants. </a:t>
            </a:r>
          </a:p>
        </p:txBody>
      </p:sp>
      <p:sp>
        <p:nvSpPr>
          <p:cNvPr id="4" name="Slide Number Placeholder 3"/>
          <p:cNvSpPr>
            <a:spLocks noGrp="1"/>
          </p:cNvSpPr>
          <p:nvPr>
            <p:ph type="sldNum" sz="quarter" idx="10"/>
          </p:nvPr>
        </p:nvSpPr>
        <p:spPr/>
        <p:txBody>
          <a:bodyPr/>
          <a:lstStyle/>
          <a:p>
            <a:fld id="{2ECEFCC8-B84D-4A5F-BAB6-A3C9ED7549E6}" type="slidenum">
              <a:rPr lang="en-US" smtClean="0"/>
              <a:t>5</a:t>
            </a:fld>
            <a:endParaRPr lang="en-US"/>
          </a:p>
        </p:txBody>
      </p:sp>
    </p:spTree>
    <p:extLst>
      <p:ext uri="{BB962C8B-B14F-4D97-AF65-F5344CB8AC3E}">
        <p14:creationId xmlns:p14="http://schemas.microsoft.com/office/powerpoint/2010/main" val="11536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all the information is…</a:t>
            </a:r>
          </a:p>
          <a:p>
            <a:pPr marL="171450" indent="-171450">
              <a:buFontTx/>
              <a:buChar char="-"/>
            </a:pPr>
            <a:r>
              <a:rPr lang="en-US" dirty="0"/>
              <a:t>I wanted these ideas to be easily duplicated. </a:t>
            </a:r>
          </a:p>
          <a:p>
            <a:pPr marL="171450" indent="-171450">
              <a:buFontTx/>
              <a:buChar char="-"/>
            </a:pPr>
            <a:r>
              <a:rPr lang="en-US" dirty="0"/>
              <a:t>Blogs were my mentors, wanted to pass these ideas along.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6</a:t>
            </a:fld>
            <a:endParaRPr lang="en-US"/>
          </a:p>
        </p:txBody>
      </p:sp>
    </p:spTree>
    <p:extLst>
      <p:ext uri="{BB962C8B-B14F-4D97-AF65-F5344CB8AC3E}">
        <p14:creationId xmlns:p14="http://schemas.microsoft.com/office/powerpoint/2010/main" val="365893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Engineering with Newspaper: </a:t>
            </a:r>
          </a:p>
          <a:p>
            <a:pPr marL="171450" indent="-171450">
              <a:buFontTx/>
              <a:buChar char="-"/>
            </a:pPr>
            <a:r>
              <a:rPr lang="en-US" dirty="0"/>
              <a:t>1</a:t>
            </a:r>
            <a:r>
              <a:rPr lang="en-US" baseline="30000" dirty="0"/>
              <a:t>st</a:t>
            </a:r>
            <a:r>
              <a:rPr lang="en-US" dirty="0"/>
              <a:t> program</a:t>
            </a:r>
          </a:p>
          <a:p>
            <a:pPr marL="171450" indent="-171450">
              <a:buFontTx/>
              <a:buChar char="-"/>
            </a:pPr>
            <a:r>
              <a:rPr lang="en-US" dirty="0"/>
              <a:t>$0 to offer</a:t>
            </a:r>
          </a:p>
          <a:p>
            <a:pPr marL="171450" indent="-171450">
              <a:buFontTx/>
              <a:buChar char="-"/>
            </a:pPr>
            <a:r>
              <a:rPr lang="en-US" dirty="0"/>
              <a:t>Paper was donated from print shop</a:t>
            </a:r>
          </a:p>
          <a:p>
            <a:pPr marL="171450" indent="-171450">
              <a:buFontTx/>
              <a:buChar char="-"/>
            </a:pPr>
            <a:r>
              <a:rPr lang="en-US" dirty="0"/>
              <a:t>Showed a Prezi presentation on bridge design from the Show Me Librarian </a:t>
            </a:r>
          </a:p>
        </p:txBody>
      </p:sp>
      <p:sp>
        <p:nvSpPr>
          <p:cNvPr id="4" name="Slide Number Placeholder 3"/>
          <p:cNvSpPr>
            <a:spLocks noGrp="1"/>
          </p:cNvSpPr>
          <p:nvPr>
            <p:ph type="sldNum" sz="quarter" idx="10"/>
          </p:nvPr>
        </p:nvSpPr>
        <p:spPr/>
        <p:txBody>
          <a:bodyPr/>
          <a:lstStyle/>
          <a:p>
            <a:fld id="{2ECEFCC8-B84D-4A5F-BAB6-A3C9ED7549E6}" type="slidenum">
              <a:rPr lang="en-US" smtClean="0"/>
              <a:t>7</a:t>
            </a:fld>
            <a:endParaRPr lang="en-US"/>
          </a:p>
        </p:txBody>
      </p:sp>
    </p:spTree>
    <p:extLst>
      <p:ext uri="{BB962C8B-B14F-4D97-AF65-F5344CB8AC3E}">
        <p14:creationId xmlns:p14="http://schemas.microsoft.com/office/powerpoint/2010/main" val="65643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8</a:t>
            </a:fld>
            <a:endParaRPr lang="en-US"/>
          </a:p>
        </p:txBody>
      </p:sp>
    </p:spTree>
    <p:extLst>
      <p:ext uri="{BB962C8B-B14F-4D97-AF65-F5344CB8AC3E}">
        <p14:creationId xmlns:p14="http://schemas.microsoft.com/office/powerpoint/2010/main" val="226045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Bats in flight </a:t>
            </a:r>
          </a:p>
          <a:p>
            <a:pPr marL="171450" indent="-171450">
              <a:buFontTx/>
              <a:buChar char="-"/>
            </a:pPr>
            <a:r>
              <a:rPr lang="en-US" dirty="0"/>
              <a:t>$0</a:t>
            </a:r>
          </a:p>
          <a:p>
            <a:pPr marL="171450" indent="-171450">
              <a:buFontTx/>
              <a:buChar char="-"/>
            </a:pPr>
            <a:r>
              <a:rPr lang="en-US" dirty="0"/>
              <a:t>All you need is the template and some paper clips, scissors and tape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9</a:t>
            </a:fld>
            <a:endParaRPr lang="en-US"/>
          </a:p>
        </p:txBody>
      </p:sp>
    </p:spTree>
    <p:extLst>
      <p:ext uri="{BB962C8B-B14F-4D97-AF65-F5344CB8AC3E}">
        <p14:creationId xmlns:p14="http://schemas.microsoft.com/office/powerpoint/2010/main" val="341786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Binary Code: </a:t>
            </a:r>
          </a:p>
          <a:p>
            <a:pPr marL="171450" indent="-171450">
              <a:buFontTx/>
              <a:buChar char="-"/>
            </a:pPr>
            <a:r>
              <a:rPr lang="en-US" dirty="0"/>
              <a:t>$0 we had all the supplies on hand. </a:t>
            </a:r>
          </a:p>
          <a:p>
            <a:pPr marL="171450" indent="-171450">
              <a:buFontTx/>
              <a:buChar char="-"/>
            </a:pPr>
            <a:r>
              <a:rPr lang="en-US" dirty="0"/>
              <a:t>You can order the beads on Amazon for $13 for 6,000</a:t>
            </a:r>
          </a:p>
          <a:p>
            <a:pPr marL="171450" indent="-171450">
              <a:buFontTx/>
              <a:buChar char="-"/>
            </a:pPr>
            <a:r>
              <a:rPr lang="en-US" dirty="0"/>
              <a:t>Need downloadable- Binary alphabet, Binary Coding Sheet, and the Binary numbers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ECEFCC8-B84D-4A5F-BAB6-A3C9ED7549E6}" type="slidenum">
              <a:rPr lang="en-US" smtClean="0"/>
              <a:t>10</a:t>
            </a:fld>
            <a:endParaRPr lang="en-US"/>
          </a:p>
        </p:txBody>
      </p:sp>
    </p:spTree>
    <p:extLst>
      <p:ext uri="{BB962C8B-B14F-4D97-AF65-F5344CB8AC3E}">
        <p14:creationId xmlns:p14="http://schemas.microsoft.com/office/powerpoint/2010/main" val="99961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3D57DC-6873-4351-99F4-90AED20D7C6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375845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D57DC-6873-4351-99F4-90AED20D7C6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104068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D57DC-6873-4351-99F4-90AED20D7C6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3921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D57DC-6873-4351-99F4-90AED20D7C6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10570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3D57DC-6873-4351-99F4-90AED20D7C64}"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335008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3D57DC-6873-4351-99F4-90AED20D7C64}"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19154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3D57DC-6873-4351-99F4-90AED20D7C64}"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106495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3D57DC-6873-4351-99F4-90AED20D7C64}"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186691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57DC-6873-4351-99F4-90AED20D7C64}"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188558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3D57DC-6873-4351-99F4-90AED20D7C64}"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370698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3D57DC-6873-4351-99F4-90AED20D7C64}"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BE0BF-08EE-4ECC-80DD-2FE83CEEAD47}" type="slidenum">
              <a:rPr lang="en-US" smtClean="0"/>
              <a:t>‹#›</a:t>
            </a:fld>
            <a:endParaRPr lang="en-US"/>
          </a:p>
        </p:txBody>
      </p:sp>
    </p:spTree>
    <p:extLst>
      <p:ext uri="{BB962C8B-B14F-4D97-AF65-F5344CB8AC3E}">
        <p14:creationId xmlns:p14="http://schemas.microsoft.com/office/powerpoint/2010/main" val="316952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D57DC-6873-4351-99F4-90AED20D7C64}" type="datetimeFigureOut">
              <a:rPr lang="en-US" smtClean="0"/>
              <a:t>4/28/2017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E0BF-08EE-4ECC-80DD-2FE83CEEAD47}" type="slidenum">
              <a:rPr lang="en-US" smtClean="0"/>
              <a:t>‹#›</a:t>
            </a:fld>
            <a:endParaRPr lang="en-US"/>
          </a:p>
        </p:txBody>
      </p:sp>
    </p:spTree>
    <p:extLst>
      <p:ext uri="{BB962C8B-B14F-4D97-AF65-F5344CB8AC3E}">
        <p14:creationId xmlns:p14="http://schemas.microsoft.com/office/powerpoint/2010/main" val="375832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https://www.youtube.com/embed/s9LqqC2cVfg" TargetMode="External"/><Relationship Id="rId5" Type="http://schemas.openxmlformats.org/officeDocument/2006/relationships/image" Target="../media/image14.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XchdUB-ZnKc" TargetMode="External"/><Relationship Id="rId5" Type="http://schemas.openxmlformats.org/officeDocument/2006/relationships/image" Target="../media/image16.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ezorea@swls.org" TargetMode="Externa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512" y="252265"/>
            <a:ext cx="8820150" cy="1809750"/>
          </a:xfrm>
          <a:prstGeom prst="rect">
            <a:avLst/>
          </a:prstGeom>
        </p:spPr>
      </p:pic>
      <p:sp>
        <p:nvSpPr>
          <p:cNvPr id="5" name="TextBox 4"/>
          <p:cNvSpPr txBox="1"/>
          <p:nvPr/>
        </p:nvSpPr>
        <p:spPr>
          <a:xfrm>
            <a:off x="86513" y="2165710"/>
            <a:ext cx="8925512" cy="2123658"/>
          </a:xfrm>
          <a:prstGeom prst="rect">
            <a:avLst/>
          </a:prstGeom>
          <a:noFill/>
        </p:spPr>
        <p:txBody>
          <a:bodyPr wrap="square" rtlCol="0">
            <a:spAutoFit/>
          </a:bodyPr>
          <a:lstStyle/>
          <a:p>
            <a:pPr algn="ctr"/>
            <a:r>
              <a:rPr lang="en-US" sz="4400" dirty="0">
                <a:latin typeface="Arial Black" panose="020B0A04020102020204" pitchFamily="34" charset="0"/>
              </a:rPr>
              <a:t>A Year of</a:t>
            </a:r>
          </a:p>
          <a:p>
            <a:pPr algn="ctr"/>
            <a:r>
              <a:rPr lang="en-US" sz="4400" dirty="0">
                <a:latin typeface="Arial Black" panose="020B0A04020102020204" pitchFamily="34" charset="0"/>
              </a:rPr>
              <a:t>Kids</a:t>
            </a:r>
            <a:r>
              <a:rPr lang="en-US" sz="4400">
                <a:latin typeface="Arial Black" panose="020B0A04020102020204" pitchFamily="34" charset="0"/>
              </a:rPr>
              <a:t>’ STEM </a:t>
            </a:r>
            <a:r>
              <a:rPr lang="en-US" sz="4400" dirty="0">
                <a:latin typeface="Arial Black" panose="020B0A04020102020204" pitchFamily="34" charset="0"/>
              </a:rPr>
              <a:t>Workshops</a:t>
            </a:r>
          </a:p>
          <a:p>
            <a:pPr algn="ctr"/>
            <a:r>
              <a:rPr lang="en-US" sz="4400" dirty="0">
                <a:latin typeface="Arial Black" panose="020B0A04020102020204" pitchFamily="34" charset="0"/>
              </a:rPr>
              <a:t>on a Budget!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22" y="4416404"/>
            <a:ext cx="1913336" cy="2069237"/>
          </a:xfrm>
          <a:prstGeom prst="rect">
            <a:avLst/>
          </a:prstGeom>
        </p:spPr>
      </p:pic>
      <p:sp>
        <p:nvSpPr>
          <p:cNvPr id="8" name="TextBox 7"/>
          <p:cNvSpPr txBox="1"/>
          <p:nvPr/>
        </p:nvSpPr>
        <p:spPr>
          <a:xfrm>
            <a:off x="2422688" y="4502328"/>
            <a:ext cx="3930978" cy="1569660"/>
          </a:xfrm>
          <a:prstGeom prst="rect">
            <a:avLst/>
          </a:prstGeom>
          <a:noFill/>
        </p:spPr>
        <p:txBody>
          <a:bodyPr wrap="square" rtlCol="0">
            <a:spAutoFit/>
          </a:bodyPr>
          <a:lstStyle/>
          <a:p>
            <a:r>
              <a:rPr lang="en-US" sz="3200" i="1" dirty="0">
                <a:latin typeface="Arial Narrow" panose="020B0606020202030204" pitchFamily="34" charset="0"/>
              </a:rPr>
              <a:t>Emily Zorea</a:t>
            </a:r>
          </a:p>
          <a:p>
            <a:r>
              <a:rPr lang="en-US" sz="3200" i="1" dirty="0">
                <a:latin typeface="Arial Narrow" panose="020B0606020202030204" pitchFamily="34" charset="0"/>
              </a:rPr>
              <a:t>Youth Services Librarian</a:t>
            </a:r>
          </a:p>
          <a:p>
            <a:r>
              <a:rPr lang="en-US" sz="3200" i="1" dirty="0">
                <a:latin typeface="Arial Narrow" panose="020B0606020202030204" pitchFamily="34" charset="0"/>
              </a:rPr>
              <a:t>Brewer Public Library </a:t>
            </a:r>
          </a:p>
        </p:txBody>
      </p:sp>
      <p:sp>
        <p:nvSpPr>
          <p:cNvPr id="9" name="Arrow: Right 8"/>
          <p:cNvSpPr/>
          <p:nvPr/>
        </p:nvSpPr>
        <p:spPr>
          <a:xfrm>
            <a:off x="6353666" y="5476973"/>
            <a:ext cx="2422689" cy="100866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162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Binary Code</a:t>
            </a:r>
          </a:p>
        </p:txBody>
      </p:sp>
      <p:pic>
        <p:nvPicPr>
          <p:cNvPr id="13314" name="Picture 2" descr="https://i2.wp.com/sowingseedslibrarian.com/wp-content/uploads/2017/03/Picture_20170316_113510238.jpg?resize=300%2C30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8460"/>
            <a:ext cx="4487917" cy="448791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i1.wp.com/sowingseedslibrarian.com/wp-content/uploads/2017/03/Picture_20170316_113121224.jpg?resize=300%2C300&amp;ss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083" y="2028460"/>
            <a:ext cx="4487917" cy="448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4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12270" y="0"/>
            <a:ext cx="8328991" cy="1337244"/>
          </a:xfrm>
          <a:prstGeom prst="rect">
            <a:avLst/>
          </a:prstGeom>
        </p:spPr>
      </p:pic>
      <p:pic>
        <p:nvPicPr>
          <p:cNvPr id="2" name="s9LqqC2cVfg">
            <a:hlinkClick r:id="" action="ppaction://media"/>
          </p:cNvPr>
          <p:cNvPicPr>
            <a:picLocks noRot="1" noChangeAspect="1"/>
          </p:cNvPicPr>
          <p:nvPr>
            <a:videoFile r:link="rId1"/>
          </p:nvPr>
        </p:nvPicPr>
        <p:blipFill>
          <a:blip r:embed="rId5"/>
          <a:stretch>
            <a:fillRect/>
          </a:stretch>
        </p:blipFill>
        <p:spPr>
          <a:xfrm>
            <a:off x="1656521" y="1822174"/>
            <a:ext cx="5668618" cy="4251464"/>
          </a:xfrm>
          <a:prstGeom prst="rect">
            <a:avLst/>
          </a:prstGeom>
        </p:spPr>
      </p:pic>
    </p:spTree>
    <p:extLst>
      <p:ext uri="{BB962C8B-B14F-4D97-AF65-F5344CB8AC3E}">
        <p14:creationId xmlns:p14="http://schemas.microsoft.com/office/powerpoint/2010/main" val="2721710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Float or Won’t-Boat Building</a:t>
            </a:r>
          </a:p>
        </p:txBody>
      </p:sp>
      <p:pic>
        <p:nvPicPr>
          <p:cNvPr id="14338" name="Picture 2" descr="boat-building-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041" y="2207172"/>
            <a:ext cx="6198576" cy="465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1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Catapults</a:t>
            </a:r>
          </a:p>
        </p:txBody>
      </p:sp>
      <p:pic>
        <p:nvPicPr>
          <p:cNvPr id="10242" name="Picture 2" descr="catapults-1"/>
          <p:cNvPicPr>
            <a:picLocks noChangeAspect="1" noChangeArrowheads="1"/>
          </p:cNvPicPr>
          <p:nvPr/>
        </p:nvPicPr>
        <p:blipFill rotWithShape="1">
          <a:blip r:embed="rId4">
            <a:extLst>
              <a:ext uri="{28A0092B-C50C-407E-A947-70E740481C1C}">
                <a14:useLocalDpi xmlns:a14="http://schemas.microsoft.com/office/drawing/2010/main" val="0"/>
              </a:ext>
            </a:extLst>
          </a:blip>
          <a:srcRect t="26502"/>
          <a:stretch/>
        </p:blipFill>
        <p:spPr bwMode="auto">
          <a:xfrm>
            <a:off x="412270" y="2175641"/>
            <a:ext cx="7998372" cy="440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2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12270" y="0"/>
            <a:ext cx="8328991" cy="1337244"/>
          </a:xfrm>
          <a:prstGeom prst="rect">
            <a:avLst/>
          </a:prstGeom>
        </p:spPr>
      </p:pic>
      <p:pic>
        <p:nvPicPr>
          <p:cNvPr id="2" name="XchdUB-ZnKc">
            <a:hlinkClick r:id="" action="ppaction://media"/>
          </p:cNvPr>
          <p:cNvPicPr>
            <a:picLocks noRot="1" noChangeAspect="1"/>
          </p:cNvPicPr>
          <p:nvPr>
            <a:videoFile r:link="rId1"/>
          </p:nvPr>
        </p:nvPicPr>
        <p:blipFill>
          <a:blip r:embed="rId5"/>
          <a:stretch>
            <a:fillRect/>
          </a:stretch>
        </p:blipFill>
        <p:spPr>
          <a:xfrm>
            <a:off x="1548524" y="2028460"/>
            <a:ext cx="6229131" cy="4671848"/>
          </a:xfrm>
          <a:prstGeom prst="rect">
            <a:avLst/>
          </a:prstGeom>
        </p:spPr>
      </p:pic>
    </p:spTree>
    <p:extLst>
      <p:ext uri="{BB962C8B-B14F-4D97-AF65-F5344CB8AC3E}">
        <p14:creationId xmlns:p14="http://schemas.microsoft.com/office/powerpoint/2010/main" val="2235583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Marble Maze-Push and Pull Physics</a:t>
            </a:r>
          </a:p>
        </p:txBody>
      </p:sp>
      <p:pic>
        <p:nvPicPr>
          <p:cNvPr id="24578" name="Picture 2" descr="https://i1.wp.com/sowingseedslibrarian.com/wp-content/uploads/2017/01/marble-Maze-2.jpg?resize=300%2C225&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031" y="2199782"/>
            <a:ext cx="5713467" cy="428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85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Marshmallow Igloos</a:t>
            </a:r>
          </a:p>
        </p:txBody>
      </p:sp>
      <p:pic>
        <p:nvPicPr>
          <p:cNvPr id="23554" name="Picture 2" descr="https://i1.wp.com/sowingseedslibrarian.com/wp-content/uploads/2017/01/8.jpg?resize=300%2C30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035" y="2186151"/>
            <a:ext cx="4321723" cy="432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049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Straw Towers</a:t>
            </a:r>
          </a:p>
        </p:txBody>
      </p:sp>
      <p:pic>
        <p:nvPicPr>
          <p:cNvPr id="22530" name="Picture 2" descr="https://i2.wp.com/sowingseedslibrarian.com/wp-content/uploads/2017/01/straws-2-2.jpg?resize=300%2C269&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888" y="2073345"/>
            <a:ext cx="5252913" cy="471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Toilet Paper Mummies </a:t>
            </a:r>
          </a:p>
        </p:txBody>
      </p:sp>
      <p:pic>
        <p:nvPicPr>
          <p:cNvPr id="1026" name="Picture 2" descr="https://i1.wp.com/sowingseedslibrarian.com/wp-content/uploads/2017/01/mummies-2.jpg?resize=300%2C197&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230" y="2301603"/>
            <a:ext cx="6226428" cy="408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7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Coding with Scratch </a:t>
            </a:r>
          </a:p>
        </p:txBody>
      </p:sp>
      <p:pic>
        <p:nvPicPr>
          <p:cNvPr id="20482" name="Picture 2" descr="https://sowingseedslibrarian.com/wp-content/uploads/2017/01/Scratch-Co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81" y="2316498"/>
            <a:ext cx="8782993" cy="333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42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1200329"/>
          </a:xfrm>
          <a:prstGeom prst="rect">
            <a:avLst/>
          </a:prstGeom>
          <a:noFill/>
        </p:spPr>
        <p:txBody>
          <a:bodyPr wrap="square" rtlCol="0">
            <a:spAutoFit/>
          </a:bodyPr>
          <a:lstStyle/>
          <a:p>
            <a:r>
              <a:rPr lang="en-US" sz="3600" dirty="0">
                <a:latin typeface="Impact" panose="020B0806030902050204" pitchFamily="34" charset="0"/>
              </a:rPr>
              <a:t>A thank you to our program’s biggest supporters…</a:t>
            </a:r>
          </a:p>
        </p:txBody>
      </p:sp>
      <p:sp>
        <p:nvSpPr>
          <p:cNvPr id="2" name="TextBox 1"/>
          <p:cNvSpPr txBox="1"/>
          <p:nvPr/>
        </p:nvSpPr>
        <p:spPr>
          <a:xfrm>
            <a:off x="412270" y="2627343"/>
            <a:ext cx="8115502"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t>Martha Bauer- Brewer Public Library Director</a:t>
            </a:r>
          </a:p>
          <a:p>
            <a:pPr marL="457200" indent="-457200">
              <a:buFont typeface="Arial" panose="020B0604020202020204" pitchFamily="34" charset="0"/>
              <a:buChar char="•"/>
            </a:pPr>
            <a:r>
              <a:rPr lang="en-US" sz="3200" dirty="0"/>
              <a:t>Marge Loch-</a:t>
            </a:r>
            <a:r>
              <a:rPr lang="en-US" sz="3200" dirty="0" err="1"/>
              <a:t>Wouters</a:t>
            </a:r>
            <a:r>
              <a:rPr lang="en-US" sz="3200" dirty="0"/>
              <a:t>-SWLS Youth Services 	Consultant</a:t>
            </a:r>
          </a:p>
          <a:p>
            <a:pPr marL="457200" indent="-457200">
              <a:buFont typeface="Arial" panose="020B0604020202020204" pitchFamily="34" charset="0"/>
              <a:buChar char="•"/>
            </a:pPr>
            <a:r>
              <a:rPr lang="en-US" sz="3200" dirty="0"/>
              <a:t>Friends of Brewer Public Library </a:t>
            </a:r>
          </a:p>
          <a:p>
            <a:pPr marL="457200" indent="-457200">
              <a:buFont typeface="Arial" panose="020B0604020202020204" pitchFamily="34" charset="0"/>
              <a:buChar char="•"/>
            </a:pPr>
            <a:r>
              <a:rPr lang="en-US" sz="3200" dirty="0"/>
              <a:t>Organizations who have awarded our program grants. </a:t>
            </a:r>
          </a:p>
          <a:p>
            <a:endParaRPr lang="en-US" dirty="0"/>
          </a:p>
        </p:txBody>
      </p:sp>
    </p:spTree>
    <p:extLst>
      <p:ext uri="{BB962C8B-B14F-4D97-AF65-F5344CB8AC3E}">
        <p14:creationId xmlns:p14="http://schemas.microsoft.com/office/powerpoint/2010/main" val="304525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STEM Planning Resources</a:t>
            </a:r>
          </a:p>
        </p:txBody>
      </p:sp>
      <p:sp>
        <p:nvSpPr>
          <p:cNvPr id="2" name="TextBox 1"/>
          <p:cNvSpPr txBox="1"/>
          <p:nvPr/>
        </p:nvSpPr>
        <p:spPr>
          <a:xfrm>
            <a:off x="301276" y="2264734"/>
            <a:ext cx="8550977" cy="2031325"/>
          </a:xfrm>
          <a:prstGeom prst="rect">
            <a:avLst/>
          </a:prstGeom>
          <a:noFill/>
        </p:spPr>
        <p:txBody>
          <a:bodyPr wrap="square" rtlCol="0">
            <a:spAutoFit/>
          </a:bodyPr>
          <a:lstStyle/>
          <a:p>
            <a:pPr marL="571500" indent="-571500">
              <a:buFont typeface="Arial" panose="020B0604020202020204" pitchFamily="34" charset="0"/>
              <a:buChar char="•"/>
            </a:pPr>
            <a:r>
              <a:rPr lang="en-US" sz="3600" dirty="0" err="1"/>
              <a:t>StarNet</a:t>
            </a:r>
            <a:r>
              <a:rPr lang="en-US" sz="3600" dirty="0"/>
              <a:t>-</a:t>
            </a:r>
            <a:r>
              <a:rPr lang="en-US" sz="2400" dirty="0"/>
              <a:t>Science-Technology Resources for Libraries </a:t>
            </a:r>
          </a:p>
          <a:p>
            <a:pPr marL="571500" indent="-571500">
              <a:buFont typeface="Arial" panose="020B0604020202020204" pitchFamily="34" charset="0"/>
              <a:buChar char="•"/>
            </a:pPr>
            <a:r>
              <a:rPr lang="en-US" sz="3600" dirty="0"/>
              <a:t>Show Me Librarian Blog</a:t>
            </a:r>
          </a:p>
          <a:p>
            <a:pPr marL="571500" indent="-571500">
              <a:buFont typeface="Arial" panose="020B0604020202020204" pitchFamily="34" charset="0"/>
              <a:buChar char="•"/>
            </a:pPr>
            <a:r>
              <a:rPr lang="en-US" sz="3600" dirty="0"/>
              <a:t>Pinterest</a:t>
            </a:r>
          </a:p>
          <a:p>
            <a:endParaRPr lang="en-US" dirty="0"/>
          </a:p>
        </p:txBody>
      </p:sp>
    </p:spTree>
    <p:extLst>
      <p:ext uri="{BB962C8B-B14F-4D97-AF65-F5344CB8AC3E}">
        <p14:creationId xmlns:p14="http://schemas.microsoft.com/office/powerpoint/2010/main" val="164544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Grants: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899" y="2073345"/>
            <a:ext cx="6505731" cy="4617623"/>
          </a:xfrm>
          <a:prstGeom prst="rect">
            <a:avLst/>
          </a:prstGeom>
        </p:spPr>
      </p:pic>
    </p:spTree>
    <p:extLst>
      <p:ext uri="{BB962C8B-B14F-4D97-AF65-F5344CB8AC3E}">
        <p14:creationId xmlns:p14="http://schemas.microsoft.com/office/powerpoint/2010/main" val="1687112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STEM in your Community </a:t>
            </a:r>
          </a:p>
        </p:txBody>
      </p:sp>
      <p:sp>
        <p:nvSpPr>
          <p:cNvPr id="2" name="TextBox 1"/>
          <p:cNvSpPr txBox="1"/>
          <p:nvPr/>
        </p:nvSpPr>
        <p:spPr>
          <a:xfrm>
            <a:off x="412269" y="2477386"/>
            <a:ext cx="8328991" cy="3447098"/>
          </a:xfrm>
          <a:prstGeom prst="rect">
            <a:avLst/>
          </a:prstGeom>
          <a:noFill/>
        </p:spPr>
        <p:txBody>
          <a:bodyPr wrap="square" rtlCol="0">
            <a:spAutoFit/>
          </a:bodyPr>
          <a:lstStyle/>
          <a:p>
            <a:pPr algn="ctr"/>
            <a:r>
              <a:rPr lang="en-US" sz="3600" dirty="0"/>
              <a:t>What do Kids’ STEM Workshops look like in your community? </a:t>
            </a:r>
          </a:p>
          <a:p>
            <a:endParaRPr lang="en-US" sz="3200" dirty="0"/>
          </a:p>
          <a:p>
            <a:pPr marL="342900" indent="-342900">
              <a:buAutoNum type="arabicPeriod"/>
            </a:pPr>
            <a:r>
              <a:rPr lang="en-US" sz="3200" dirty="0"/>
              <a:t>Plan and Schedule.</a:t>
            </a:r>
          </a:p>
          <a:p>
            <a:pPr marL="342900" indent="-342900">
              <a:buAutoNum type="arabicPeriod"/>
            </a:pPr>
            <a:r>
              <a:rPr lang="en-US" sz="3200" dirty="0"/>
              <a:t>Identify supporters.</a:t>
            </a:r>
          </a:p>
          <a:p>
            <a:pPr marL="342900" indent="-342900">
              <a:buAutoNum type="arabicPeriod"/>
            </a:pPr>
            <a:r>
              <a:rPr lang="en-US" sz="3200" dirty="0"/>
              <a:t>Identify needed resources.</a:t>
            </a:r>
          </a:p>
          <a:p>
            <a:pPr marL="342900" indent="-342900">
              <a:buAutoNum type="arabicPeriod"/>
            </a:pPr>
            <a:endParaRPr lang="en-US" dirty="0"/>
          </a:p>
        </p:txBody>
      </p:sp>
    </p:spTree>
    <p:extLst>
      <p:ext uri="{BB962C8B-B14F-4D97-AF65-F5344CB8AC3E}">
        <p14:creationId xmlns:p14="http://schemas.microsoft.com/office/powerpoint/2010/main" val="117855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Let’s keep good ideas circulating!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70" y="2689883"/>
            <a:ext cx="1913336" cy="2069237"/>
          </a:xfrm>
          <a:prstGeom prst="rect">
            <a:avLst/>
          </a:prstGeom>
        </p:spPr>
      </p:pic>
      <p:sp>
        <p:nvSpPr>
          <p:cNvPr id="2" name="TextBox 1"/>
          <p:cNvSpPr txBox="1"/>
          <p:nvPr/>
        </p:nvSpPr>
        <p:spPr>
          <a:xfrm>
            <a:off x="2534906" y="2847338"/>
            <a:ext cx="5917978" cy="2585323"/>
          </a:xfrm>
          <a:prstGeom prst="rect">
            <a:avLst/>
          </a:prstGeom>
          <a:noFill/>
        </p:spPr>
        <p:txBody>
          <a:bodyPr wrap="square" rtlCol="0">
            <a:spAutoFit/>
          </a:bodyPr>
          <a:lstStyle/>
          <a:p>
            <a:r>
              <a:rPr lang="en-US" sz="3600" dirty="0"/>
              <a:t>Emily Zorea</a:t>
            </a:r>
          </a:p>
          <a:p>
            <a:r>
              <a:rPr lang="en-US" sz="3600" dirty="0">
                <a:hlinkClick r:id="rId5"/>
              </a:rPr>
              <a:t>ezorea@swls.org</a:t>
            </a:r>
            <a:endParaRPr lang="en-US" sz="3600" dirty="0"/>
          </a:p>
          <a:p>
            <a:r>
              <a:rPr lang="en-US" sz="3600" dirty="0"/>
              <a:t>SowingSeedsLibrarian.com</a:t>
            </a:r>
          </a:p>
          <a:p>
            <a:endParaRPr lang="en-US" dirty="0"/>
          </a:p>
          <a:p>
            <a:endParaRPr lang="en-US" dirty="0"/>
          </a:p>
          <a:p>
            <a:endParaRPr lang="en-US" dirty="0"/>
          </a:p>
        </p:txBody>
      </p:sp>
    </p:spTree>
    <p:extLst>
      <p:ext uri="{BB962C8B-B14F-4D97-AF65-F5344CB8AC3E}">
        <p14:creationId xmlns:p14="http://schemas.microsoft.com/office/powerpoint/2010/main" val="229513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Thank you! </a:t>
            </a:r>
          </a:p>
        </p:txBody>
      </p:sp>
    </p:spTree>
    <p:extLst>
      <p:ext uri="{BB962C8B-B14F-4D97-AF65-F5344CB8AC3E}">
        <p14:creationId xmlns:p14="http://schemas.microsoft.com/office/powerpoint/2010/main" val="141013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7322" y="113869"/>
            <a:ext cx="8328991" cy="1337244"/>
          </a:xfrm>
          <a:prstGeom prst="rect">
            <a:avLst/>
          </a:prstGeom>
        </p:spPr>
      </p:pic>
      <p:pic>
        <p:nvPicPr>
          <p:cNvPr id="1026" name="Picture 2" descr="Projected Percentage Increases In STEM Jobs from 2010 to 2020: 14% for all occupations, 16% for Mathematics, 22% for Computer Systems Analysts, 32% for Systems Software Developers, 36% for Medical Scientists, 62% for Biomedical Engine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254" y="1534511"/>
            <a:ext cx="5945663" cy="50831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809" y="1938130"/>
            <a:ext cx="2395330" cy="3693319"/>
          </a:xfrm>
          <a:prstGeom prst="rect">
            <a:avLst/>
          </a:prstGeom>
          <a:noFill/>
        </p:spPr>
        <p:txBody>
          <a:bodyPr wrap="square" rtlCol="0">
            <a:spAutoFit/>
          </a:bodyPr>
          <a:lstStyle/>
          <a:p>
            <a:pPr algn="ctr"/>
            <a:r>
              <a:rPr lang="en-US" sz="5400" dirty="0"/>
              <a:t>STEM and Our Future </a:t>
            </a:r>
          </a:p>
          <a:p>
            <a:endParaRPr lang="en-US" dirty="0"/>
          </a:p>
        </p:txBody>
      </p:sp>
      <p:sp>
        <p:nvSpPr>
          <p:cNvPr id="5" name="Arrow: Right 4"/>
          <p:cNvSpPr/>
          <p:nvPr/>
        </p:nvSpPr>
        <p:spPr>
          <a:xfrm>
            <a:off x="330450" y="5486913"/>
            <a:ext cx="2422689" cy="100866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329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7322" y="113869"/>
            <a:ext cx="8328991" cy="1337244"/>
          </a:xfrm>
          <a:prstGeom prst="rect">
            <a:avLst/>
          </a:prstGeom>
        </p:spPr>
      </p:pic>
      <p:sp>
        <p:nvSpPr>
          <p:cNvPr id="3" name="TextBox 2"/>
          <p:cNvSpPr txBox="1"/>
          <p:nvPr/>
        </p:nvSpPr>
        <p:spPr>
          <a:xfrm>
            <a:off x="198782" y="1461052"/>
            <a:ext cx="8328991" cy="646331"/>
          </a:xfrm>
          <a:prstGeom prst="rect">
            <a:avLst/>
          </a:prstGeom>
          <a:noFill/>
        </p:spPr>
        <p:txBody>
          <a:bodyPr wrap="square" rtlCol="0">
            <a:spAutoFit/>
          </a:bodyPr>
          <a:lstStyle/>
          <a:p>
            <a:r>
              <a:rPr lang="en-US" sz="3600" dirty="0">
                <a:latin typeface="Impact" panose="020B0806030902050204" pitchFamily="34" charset="0"/>
              </a:rPr>
              <a:t>STEM as a Community Education </a:t>
            </a:r>
          </a:p>
        </p:txBody>
      </p:sp>
      <p:pic>
        <p:nvPicPr>
          <p:cNvPr id="1028" name="Picture 4" descr="catapult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651" y="2234671"/>
            <a:ext cx="5824331" cy="436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88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7322" y="113869"/>
            <a:ext cx="8328991" cy="1337244"/>
          </a:xfrm>
          <a:prstGeom prst="rect">
            <a:avLst/>
          </a:prstGeom>
        </p:spPr>
      </p:pic>
      <p:sp>
        <p:nvSpPr>
          <p:cNvPr id="3" name="TextBox 2"/>
          <p:cNvSpPr txBox="1"/>
          <p:nvPr/>
        </p:nvSpPr>
        <p:spPr>
          <a:xfrm>
            <a:off x="198782" y="1461052"/>
            <a:ext cx="8328991" cy="646331"/>
          </a:xfrm>
          <a:prstGeom prst="rect">
            <a:avLst/>
          </a:prstGeom>
          <a:noFill/>
        </p:spPr>
        <p:txBody>
          <a:bodyPr wrap="square" rtlCol="0">
            <a:spAutoFit/>
          </a:bodyPr>
          <a:lstStyle/>
          <a:p>
            <a:r>
              <a:rPr lang="en-US" sz="3600" dirty="0">
                <a:latin typeface="Impact" panose="020B0806030902050204" pitchFamily="34" charset="0"/>
              </a:rPr>
              <a:t>A Year of Kids’ STEM Workshops  </a:t>
            </a:r>
          </a:p>
        </p:txBody>
      </p:sp>
      <p:pic>
        <p:nvPicPr>
          <p:cNvPr id="4098" name="Picture 2" descr="https://i1.wp.com/sowingseedslibrarian.com/wp-content/uploads/2017/01/mummies-2.jpg?resize=300%2C197&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973" y="2220184"/>
            <a:ext cx="6855070" cy="450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80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855" t="9164" r="2112" b="14777"/>
          <a:stretch/>
        </p:blipFill>
        <p:spPr>
          <a:xfrm>
            <a:off x="443060" y="2036189"/>
            <a:ext cx="8323869" cy="391212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774" t="10275" r="2060" b="57468"/>
          <a:stretch/>
        </p:blipFill>
        <p:spPr>
          <a:xfrm>
            <a:off x="339365" y="292231"/>
            <a:ext cx="8427564" cy="1659117"/>
          </a:xfrm>
          <a:prstGeom prst="rect">
            <a:avLst/>
          </a:prstGeom>
        </p:spPr>
      </p:pic>
    </p:spTree>
    <p:extLst>
      <p:ext uri="{BB962C8B-B14F-4D97-AF65-F5344CB8AC3E}">
        <p14:creationId xmlns:p14="http://schemas.microsoft.com/office/powerpoint/2010/main" val="363591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Bridge Engineering with Newspaper  </a:t>
            </a:r>
          </a:p>
        </p:txBody>
      </p:sp>
      <p:pic>
        <p:nvPicPr>
          <p:cNvPr id="5122" name="Picture 2" descr="https://i0.wp.com/sowingseedslibrarian.com/wp-content/uploads/2017/01/tower-8.jpg?resize=300%2C27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121" y="2107383"/>
            <a:ext cx="4976312" cy="447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pic>
        <p:nvPicPr>
          <p:cNvPr id="8194" name="Picture 2" descr="https://i2.wp.com/sowingseedslibrarian.com/wp-content/uploads/2017/01/tower-2.jpg?resize=225%2C30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70" y="1765437"/>
            <a:ext cx="3454159" cy="460554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i1.wp.com/sowingseedslibrarian.com/wp-content/uploads/2017/01/tower-4.jpg?resize=300%2C270&amp;ss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175" y="1926326"/>
            <a:ext cx="4759738" cy="428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6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2270" y="0"/>
            <a:ext cx="8328991" cy="1337244"/>
          </a:xfrm>
          <a:prstGeom prst="rect">
            <a:avLst/>
          </a:prstGeom>
        </p:spPr>
      </p:pic>
      <p:sp>
        <p:nvSpPr>
          <p:cNvPr id="3" name="TextBox 2"/>
          <p:cNvSpPr txBox="1"/>
          <p:nvPr/>
        </p:nvSpPr>
        <p:spPr>
          <a:xfrm>
            <a:off x="198781" y="1382129"/>
            <a:ext cx="8328991" cy="646331"/>
          </a:xfrm>
          <a:prstGeom prst="rect">
            <a:avLst/>
          </a:prstGeom>
          <a:noFill/>
        </p:spPr>
        <p:txBody>
          <a:bodyPr wrap="square" rtlCol="0">
            <a:spAutoFit/>
          </a:bodyPr>
          <a:lstStyle/>
          <a:p>
            <a:r>
              <a:rPr lang="en-US" sz="3600" dirty="0">
                <a:latin typeface="Impact" panose="020B0806030902050204" pitchFamily="34" charset="0"/>
              </a:rPr>
              <a:t>Bats in Flight </a:t>
            </a:r>
          </a:p>
        </p:txBody>
      </p:sp>
      <p:pic>
        <p:nvPicPr>
          <p:cNvPr id="7170" name="Picture 2" descr="https://i2.wp.com/sowingseedslibrarian.com/wp-content/uploads/2017/01/Picture-2.jpg?resize=255%2C300&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336" y="2169214"/>
            <a:ext cx="3917880" cy="460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423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1164</Words>
  <Application>Microsoft Office PowerPoint</Application>
  <PresentationFormat>Letter Paper (8.5x11 in)</PresentationFormat>
  <Paragraphs>145</Paragraphs>
  <Slides>24</Slides>
  <Notes>23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Arial Narrow</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Zorea</dc:creator>
  <cp:lastModifiedBy>Emily Zorea</cp:lastModifiedBy>
  <cp:revision>30</cp:revision>
  <dcterms:created xsi:type="dcterms:W3CDTF">2017-04-11T16:42:04Z</dcterms:created>
  <dcterms:modified xsi:type="dcterms:W3CDTF">2017-04-28T17:38:41Z</dcterms:modified>
</cp:coreProperties>
</file>